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24"/>
  </p:notesMasterIdLst>
  <p:sldIdLst>
    <p:sldId id="259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271" y="2379408"/>
            <a:ext cx="10972800" cy="22515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0437" y="4925957"/>
            <a:ext cx="10972800" cy="904568"/>
          </a:xfrm>
        </p:spPr>
        <p:txBody>
          <a:bodyPr>
            <a:normAutofit/>
          </a:bodyPr>
          <a:lstStyle>
            <a:lvl1pPr marL="0" indent="0" algn="r">
              <a:buNone/>
              <a:defRPr sz="3700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63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750141"/>
            <a:ext cx="10994760" cy="4621160"/>
          </a:xfrm>
        </p:spPr>
        <p:txBody>
          <a:bodyPr/>
          <a:lstStyle>
            <a:lvl1pPr algn="l">
              <a:defRPr sz="37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475" y="542050"/>
            <a:ext cx="8378376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5651" y="1691148"/>
            <a:ext cx="8406580" cy="4560181"/>
          </a:xfrm>
        </p:spPr>
        <p:txBody>
          <a:bodyPr/>
          <a:lstStyle>
            <a:lvl1pPr>
              <a:defRPr sz="37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57" y="36219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207356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83721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00">
                <a:solidFill>
                  <a:schemeClr val="bg1"/>
                </a:solidFill>
              </a:defRPr>
            </a:lvl4pPr>
            <a:lvl5pPr algn="ctr">
              <a:defRPr sz="21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207356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83721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00">
                <a:solidFill>
                  <a:schemeClr val="bg1"/>
                </a:solidFill>
              </a:defRPr>
            </a:lvl4pPr>
            <a:lvl5pPr algn="ctr">
              <a:defRPr sz="21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pPr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7078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 cstate="print">
            <a:alphaModFix/>
          </a:blip>
          <a:srcRect t="15378" r="-3" b="15373"/>
          <a:stretch/>
        </p:blipFill>
        <p:spPr>
          <a:xfrm>
            <a:off x="3649322" y="5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 cstate="print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 cstate="print">
            <a:alphaModFix/>
          </a:blip>
          <a:srcRect t="30138" r="3" b="10194"/>
          <a:stretch/>
        </p:blipFill>
        <p:spPr>
          <a:xfrm>
            <a:off x="7431341" y="3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 cstate="print">
            <a:alphaModFix/>
          </a:blip>
          <a:srcRect r="1" b="27199"/>
          <a:stretch/>
        </p:blipFill>
        <p:spPr>
          <a:xfrm>
            <a:off x="7716861" y="4438582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 cstate="print">
            <a:alphaModFix/>
          </a:blip>
          <a:srcRect r="-1" b="27961"/>
          <a:stretch/>
        </p:blipFill>
        <p:spPr>
          <a:xfrm>
            <a:off x="4039737" y="4438047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 cstate="print">
            <a:alphaModFix/>
          </a:blip>
          <a:srcRect t="33084" b="530"/>
          <a:stretch/>
        </p:blipFill>
        <p:spPr>
          <a:xfrm>
            <a:off x="-3" y="4445002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 cstate="print">
            <a:alphaModFix/>
          </a:blip>
          <a:srcRect/>
          <a:stretch/>
        </p:blipFill>
        <p:spPr>
          <a:xfrm>
            <a:off x="12701" y="2433331"/>
            <a:ext cx="12107697" cy="19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A50C8D-CF93-CC13-FFEC-2FD5D5864D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64453"/>
          </a:xfrm>
        </p:spPr>
        <p:txBody>
          <a:bodyPr>
            <a:normAutofit fontScale="90000"/>
          </a:bodyPr>
          <a:lstStyle/>
          <a:p>
            <a:r>
              <a:rPr lang="en-US" b="0" cap="none" spc="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 AFTER CLEANING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pic>
        <p:nvPicPr>
          <p:cNvPr id="4" name="Content Placeholder 3" descr="after cleaning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20982"/>
            <a:ext cx="12192000" cy="523701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statistics of Data Frame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pic>
        <p:nvPicPr>
          <p:cNvPr id="6" name="Content Placeholder 5" descr="dataframe statistics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685899" y="1648746"/>
            <a:ext cx="7144591" cy="3152847"/>
          </a:xfrm>
        </p:spPr>
      </p:pic>
      <p:pic>
        <p:nvPicPr>
          <p:cNvPr id="7" name="Content Placeholder 6" descr="satistics.jpe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651461" y="4821382"/>
            <a:ext cx="7218219" cy="203661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5B5C19-144A-4480-4BAF-DF6BEFACC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4183" y="760373"/>
            <a:ext cx="11097491" cy="54326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454728"/>
          </a:xfrm>
        </p:spPr>
        <p:txBody>
          <a:bodyPr>
            <a:normAutofit fontScale="90000"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 :</a:t>
            </a:r>
            <a:b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95745" y="2"/>
            <a:ext cx="10363200" cy="1470025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Berlin Sans FB" pitchFamily="34" charset="0"/>
              </a:rPr>
              <a:t>Number of models in each brands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Berlin Sans FB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3783" y="4461164"/>
            <a:ext cx="8534400" cy="138545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4500" b="1" dirty="0" smtClean="0">
                <a:solidFill>
                  <a:schemeClr val="tx1"/>
                </a:solidFill>
                <a:latin typeface="Arial Black" pitchFamily="34" charset="0"/>
              </a:rPr>
              <a:t>observation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From the above plot we can conclude that Tata  brand has more car models compare to the all brands and  </a:t>
            </a:r>
            <a:r>
              <a:rPr lang="en-US" dirty="0" err="1" smtClean="0">
                <a:solidFill>
                  <a:schemeClr val="tx1"/>
                </a:solidFill>
              </a:rPr>
              <a:t>Maruti_Suzuki</a:t>
            </a:r>
            <a:r>
              <a:rPr lang="en-US" dirty="0" smtClean="0">
                <a:solidFill>
                  <a:schemeClr val="tx1"/>
                </a:solidFill>
              </a:rPr>
              <a:t> is in second place then followed by Mahindra and </a:t>
            </a:r>
            <a:r>
              <a:rPr lang="en-US" dirty="0" err="1" smtClean="0">
                <a:solidFill>
                  <a:schemeClr val="tx1"/>
                </a:solidFill>
              </a:rPr>
              <a:t>Mclaren</a:t>
            </a:r>
            <a:r>
              <a:rPr lang="en-US" dirty="0" smtClean="0">
                <a:solidFill>
                  <a:schemeClr val="tx1"/>
                </a:solidFill>
              </a:rPr>
              <a:t> have less </a:t>
            </a:r>
            <a:r>
              <a:rPr lang="en-US" dirty="0" err="1" smtClean="0">
                <a:solidFill>
                  <a:schemeClr val="tx1"/>
                </a:solidFill>
              </a:rPr>
              <a:t>varients</a:t>
            </a:r>
            <a:r>
              <a:rPr lang="en-US" dirty="0" smtClean="0">
                <a:solidFill>
                  <a:schemeClr val="tx1"/>
                </a:solidFill>
              </a:rPr>
              <a:t> compare to the all brands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5" name="Content Placeholder 4" descr="number of brands.jpe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1203325"/>
            <a:ext cx="7689850" cy="30194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128" y="2"/>
            <a:ext cx="10363200" cy="147002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Market Percentage occupied by top ten brands cars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01345" y="1752601"/>
            <a:ext cx="4890655" cy="297615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Observation</a:t>
            </a:r>
          </a:p>
          <a:p>
            <a:pPr algn="l"/>
            <a:r>
              <a:rPr lang="en-US" sz="3100" dirty="0">
                <a:solidFill>
                  <a:schemeClr val="tx1"/>
                </a:solidFill>
              </a:rPr>
              <a:t>From the above observation we can conclude that in the top 10 brands Tata occupied 25.753% and then </a:t>
            </a:r>
            <a:r>
              <a:rPr lang="en-US" sz="3100" dirty="0" smtClean="0">
                <a:solidFill>
                  <a:schemeClr val="tx1"/>
                </a:solidFill>
              </a:rPr>
              <a:t>followed </a:t>
            </a:r>
            <a:r>
              <a:rPr lang="en-US" sz="3100" dirty="0">
                <a:solidFill>
                  <a:schemeClr val="tx1"/>
                </a:solidFill>
              </a:rPr>
              <a:t>by </a:t>
            </a:r>
            <a:r>
              <a:rPr lang="en-US" sz="3100" dirty="0" err="1">
                <a:solidFill>
                  <a:schemeClr val="tx1"/>
                </a:solidFill>
              </a:rPr>
              <a:t>maruti_suzuki</a:t>
            </a:r>
            <a:r>
              <a:rPr lang="en-US" sz="3100" dirty="0">
                <a:solidFill>
                  <a:schemeClr val="tx1"/>
                </a:solidFill>
              </a:rPr>
              <a:t> and in 10 </a:t>
            </a:r>
            <a:r>
              <a:rPr lang="en-US" sz="3100" dirty="0" err="1">
                <a:solidFill>
                  <a:schemeClr val="tx1"/>
                </a:solidFill>
              </a:rPr>
              <a:t>Th</a:t>
            </a:r>
            <a:r>
              <a:rPr lang="en-US" sz="3100" dirty="0">
                <a:solidFill>
                  <a:schemeClr val="tx1"/>
                </a:solidFill>
              </a:rPr>
              <a:t> place Nissan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place occupied.jpe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1323975"/>
            <a:ext cx="7315200" cy="39544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055" y="204653"/>
            <a:ext cx="10363200" cy="14700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Market percentage occupied by top 10 models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0" y="2029692"/>
            <a:ext cx="6096000" cy="4010891"/>
          </a:xfrm>
        </p:spPr>
        <p:style>
          <a:lnRef idx="0">
            <a:schemeClr val="accent5"/>
          </a:lnRef>
          <a:fillRef idx="1003">
            <a:schemeClr val="lt2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observation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      </a:t>
            </a:r>
            <a:r>
              <a:rPr lang="en-US" dirty="0">
                <a:solidFill>
                  <a:schemeClr val="tx1"/>
                </a:solidFill>
              </a:rPr>
              <a:t>From the above observation we can conclude that in the top 10 brands </a:t>
            </a:r>
            <a:r>
              <a:rPr lang="en-US" dirty="0" err="1">
                <a:solidFill>
                  <a:schemeClr val="tx1"/>
                </a:solidFill>
              </a:rPr>
              <a:t>Nexon</a:t>
            </a:r>
            <a:r>
              <a:rPr lang="en-US" dirty="0">
                <a:solidFill>
                  <a:schemeClr val="tx1"/>
                </a:solidFill>
              </a:rPr>
              <a:t> occupied 24.521% and then </a:t>
            </a:r>
            <a:r>
              <a:rPr lang="en-US" dirty="0" smtClean="0">
                <a:solidFill>
                  <a:schemeClr val="tx1"/>
                </a:solidFill>
              </a:rPr>
              <a:t>followed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dirty="0" err="1">
                <a:solidFill>
                  <a:schemeClr val="tx1"/>
                </a:solidFill>
              </a:rPr>
              <a:t>altroz</a:t>
            </a:r>
            <a:r>
              <a:rPr lang="en-US" dirty="0">
                <a:solidFill>
                  <a:schemeClr val="tx1"/>
                </a:solidFill>
              </a:rPr>
              <a:t> with 11.877% and in 10 </a:t>
            </a:r>
            <a:r>
              <a:rPr lang="en-US" dirty="0" err="1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place </a:t>
            </a:r>
            <a:r>
              <a:rPr lang="en-US" dirty="0" err="1">
                <a:solidFill>
                  <a:schemeClr val="tx1"/>
                </a:solidFill>
              </a:rPr>
              <a:t>innova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crysta</a:t>
            </a:r>
            <a:r>
              <a:rPr lang="en-US" dirty="0">
                <a:solidFill>
                  <a:schemeClr val="tx1"/>
                </a:solidFill>
              </a:rPr>
              <a:t> with 6.897</a:t>
            </a:r>
            <a:r>
              <a:rPr lang="en-US" dirty="0" smtClean="0">
                <a:solidFill>
                  <a:schemeClr val="tx1"/>
                </a:solidFill>
              </a:rPr>
              <a:t>%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Content Placeholder 3" descr="brand place occupied.jpe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" y="1909131"/>
            <a:ext cx="6139542" cy="450300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30635"/>
            <a:ext cx="12192000" cy="192736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4800" dirty="0" smtClean="0">
                <a:solidFill>
                  <a:srgbClr val="FF0000"/>
                </a:solidFill>
                <a:latin typeface="+mn-lt"/>
              </a:rPr>
              <a:t>observation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	</a:t>
            </a:r>
            <a:r>
              <a:rPr lang="en-US" sz="2400" dirty="0" smtClean="0"/>
              <a:t>From </a:t>
            </a:r>
            <a:r>
              <a:rPr lang="en-US" sz="2400" dirty="0"/>
              <a:t>this we can observe that maximum cars are in between 1000 to </a:t>
            </a:r>
            <a:r>
              <a:rPr lang="en-US" sz="2400" dirty="0" smtClean="0"/>
              <a:t>2000 </a:t>
            </a:r>
            <a:r>
              <a:rPr lang="en-US" sz="2400" dirty="0"/>
              <a:t>cc</a:t>
            </a:r>
            <a:br>
              <a:rPr lang="en-US" sz="2400" dirty="0"/>
            </a:br>
            <a:endParaRPr lang="en-US" sz="2400" dirty="0">
              <a:latin typeface="+mn-lt"/>
            </a:endParaRPr>
          </a:p>
        </p:txBody>
      </p:sp>
      <p:pic>
        <p:nvPicPr>
          <p:cNvPr id="4" name="Content Placeholder 3" descr="cc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43945" y="537163"/>
            <a:ext cx="6948055" cy="4350327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37" y="5193002"/>
            <a:ext cx="11637819" cy="1143000"/>
          </a:xfrm>
        </p:spPr>
        <p:txBody>
          <a:bodyPr>
            <a:normAutofit fontScale="9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observation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27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From the above plot we can conclude that if the cc increases then price will increase they both are positive correlation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700" dirty="0"/>
          </a:p>
        </p:txBody>
      </p:sp>
      <p:pic>
        <p:nvPicPr>
          <p:cNvPr id="4" name="Content Placeholder 3" descr="cc vs pric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14454" y="0"/>
            <a:ext cx="8577546" cy="453909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91" y="4998027"/>
            <a:ext cx="10972800" cy="1582882"/>
          </a:xfrm>
        </p:spPr>
        <p:txBody>
          <a:bodyPr>
            <a:normAutofit fontScale="9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Observation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	</a:t>
            </a:r>
            <a:r>
              <a:rPr lang="en-US" sz="2700" dirty="0"/>
              <a:t>From the above plot we can conclude that if the cc increases the boot space will decreases they both are negative correlation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cc vs bootspac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1694" y="0"/>
            <a:ext cx="9610306" cy="455814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70766"/>
            <a:ext cx="11582400" cy="1607127"/>
          </a:xfrm>
        </p:spPr>
        <p:txBody>
          <a:bodyPr>
            <a:normAutofit fontScale="90000"/>
          </a:bodyPr>
          <a:lstStyle/>
          <a:p>
            <a:pPr marL="742950" indent="-742950" algn="l">
              <a:buFont typeface="Wingdings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Observation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700" dirty="0"/>
              <a:t>cars above 2000 cc have less manual gear </a:t>
            </a:r>
            <a:r>
              <a:rPr lang="en-US" sz="2700" dirty="0" smtClean="0"/>
              <a:t>cars</a:t>
            </a:r>
            <a:br>
              <a:rPr lang="en-US" sz="2700" dirty="0" smtClean="0"/>
            </a:br>
            <a:r>
              <a:rPr lang="en-US" dirty="0"/>
              <a:t> </a:t>
            </a:r>
            <a:r>
              <a:rPr lang="en-US" sz="2700" dirty="0"/>
              <a:t>cars above 5000 cc have less auto gear cars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cc vs gear typ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11731" y="0"/>
            <a:ext cx="8280269" cy="408708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Market segment analysis of cars 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3" y="4873336"/>
            <a:ext cx="10972800" cy="1143000"/>
          </a:xfrm>
        </p:spPr>
        <p:txBody>
          <a:bodyPr>
            <a:normAutofit fontScale="9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observation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/>
              <a:t> </a:t>
            </a:r>
            <a:r>
              <a:rPr lang="en-US" sz="2700" dirty="0" smtClean="0">
                <a:latin typeface="+mn-lt"/>
              </a:rPr>
              <a:t>From the observation we can say that automatic cars are costly than manual cars and other cars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 descr="gear type vs pric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91891" y="0"/>
            <a:ext cx="7800109" cy="4378036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27" y="4845628"/>
            <a:ext cx="10972800" cy="1707573"/>
          </a:xfrm>
        </p:spPr>
        <p:txBody>
          <a:bodyPr>
            <a:normAutofit fontScale="9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observation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sz="2700" dirty="0" smtClean="0"/>
              <a:t>From </a:t>
            </a:r>
            <a:r>
              <a:rPr lang="en-US" sz="2700" dirty="0"/>
              <a:t>above plot we can conclude that Tata brand has more manual cars, automatic cars and </a:t>
            </a:r>
            <a:r>
              <a:rPr lang="en-US" sz="2700" dirty="0" err="1"/>
              <a:t>bmw</a:t>
            </a:r>
            <a:r>
              <a:rPr lang="en-US" sz="2700" dirty="0" smtClean="0"/>
              <a:t>, </a:t>
            </a:r>
            <a:r>
              <a:rPr lang="en-US" sz="2700" dirty="0" err="1" smtClean="0"/>
              <a:t>volvo</a:t>
            </a:r>
            <a:r>
              <a:rPr lang="en-US" sz="2700" dirty="0" smtClean="0"/>
              <a:t>, </a:t>
            </a:r>
            <a:r>
              <a:rPr lang="en-US" sz="2700" dirty="0" err="1" smtClean="0"/>
              <a:t>mclaren</a:t>
            </a:r>
            <a:r>
              <a:rPr lang="en-US" sz="2700" dirty="0" smtClean="0"/>
              <a:t>, </a:t>
            </a:r>
            <a:r>
              <a:rPr lang="en-US" sz="2700" dirty="0" err="1" smtClean="0"/>
              <a:t>Maserati</a:t>
            </a:r>
            <a:r>
              <a:rPr lang="en-US" sz="2700" dirty="0" smtClean="0"/>
              <a:t>, </a:t>
            </a:r>
            <a:r>
              <a:rPr lang="en-US" sz="2700" dirty="0" err="1" smtClean="0"/>
              <a:t>lexus,lamborghini</a:t>
            </a:r>
            <a:r>
              <a:rPr lang="en-US" sz="2700" dirty="0" smtClean="0"/>
              <a:t> </a:t>
            </a:r>
            <a:r>
              <a:rPr lang="en-US" sz="2700" dirty="0"/>
              <a:t>and </a:t>
            </a:r>
            <a:r>
              <a:rPr lang="en-US" sz="2700" dirty="0" err="1"/>
              <a:t>ferrari</a:t>
            </a:r>
            <a:r>
              <a:rPr lang="en-US" sz="2700" dirty="0"/>
              <a:t> has no manual cars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Content Placeholder 3" descr="Screenshot 2022-07-06 15032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3309" y="0"/>
            <a:ext cx="9268691" cy="440574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18860" y="3797116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1" y="2997202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:a16="http://schemas.microsoft.com/office/drawing/2014/main" xmlns="" id="{F1938B5B-7279-41B8-9966-43015F242CFD}"/>
              </a:ext>
            </a:extLst>
          </p:cNvPr>
          <p:cNvSpPr txBox="1"/>
          <p:nvPr/>
        </p:nvSpPr>
        <p:spPr>
          <a:xfrm>
            <a:off x="589808" y="2586445"/>
            <a:ext cx="755072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I’m </a:t>
            </a:r>
            <a:r>
              <a:rPr lang="en-US" dirty="0" err="1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vikas</a:t>
            </a: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 raj pursued  my  BBA from </a:t>
            </a:r>
            <a:r>
              <a:rPr lang="en-US" dirty="0" err="1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pragati</a:t>
            </a: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mahavidyalaya</a:t>
            </a: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 degree college</a:t>
            </a:r>
            <a:endParaRPr dirty="0">
              <a:solidFill>
                <a:srgbClr val="FFFF0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 I want to learn Data science because, while pursuing my BBA final year there was a subject called business analytics  while studying that subject I came to know that I’m engrossed in analytics so I want to purse my career in Data analytics</a:t>
            </a:r>
            <a:endParaRPr dirty="0">
              <a:solidFill>
                <a:srgbClr val="FFFF0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 I’m a fresher  </a:t>
            </a:r>
            <a:endParaRPr lang="en-US" dirty="0">
              <a:solidFill>
                <a:srgbClr val="FFFF00"/>
              </a:solidFill>
              <a:sym typeface="Calibri"/>
            </a:endParaRPr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xmlns="" id="{717B5CEA-3236-4F3B-910D-3C353EEDF02F}"/>
              </a:ext>
            </a:extLst>
          </p:cNvPr>
          <p:cNvSpPr txBox="1"/>
          <p:nvPr/>
        </p:nvSpPr>
        <p:spPr>
          <a:xfrm>
            <a:off x="657121" y="209821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7" y="1133621"/>
            <a:ext cx="10972800" cy="275950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SCRAPPING AND EXPLORATORY</a:t>
            </a:r>
            <a:br>
              <a:rPr lang="en-US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 ANALYSIS 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US" dirty="0"/>
          </a:p>
        </p:txBody>
      </p:sp>
      <p:pic>
        <p:nvPicPr>
          <p:cNvPr id="8" name="Content Placeholder 7" descr="logo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83205" y="4143851"/>
            <a:ext cx="4640089" cy="806972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https://www.zigwheels.com</a:t>
            </a:r>
          </a:p>
        </p:txBody>
      </p:sp>
      <p:pic>
        <p:nvPicPr>
          <p:cNvPr id="6" name="Content Placeholder 5" descr="Web capture_6-7-2022_133544_www.zigwheels.com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49426"/>
            <a:ext cx="12192000" cy="448913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FEATURES:</a:t>
            </a:r>
            <a:endParaRPr lang="en-US" sz="4400" dirty="0"/>
          </a:p>
        </p:txBody>
      </p:sp>
      <p:pic>
        <p:nvPicPr>
          <p:cNvPr id="7" name="Content Placeholder 6" descr="Screenshot 2022-07-06 13414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31379" y="352697"/>
            <a:ext cx="5629249" cy="486172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Brand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Variant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Gear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Boot  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Price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1272" y="232361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IMPORTING THE LIBRARIES</a:t>
            </a:r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23457" y="1814945"/>
            <a:ext cx="3837708" cy="4572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Libraries:</a:t>
            </a: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Numpy</a:t>
            </a: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Pandas</a:t>
            </a: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Matplotlib</a:t>
            </a: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Seaborm</a:t>
            </a: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Requests</a:t>
            </a: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Bs 4/ Beautiful Soup</a:t>
            </a:r>
          </a:p>
          <a:p>
            <a:pPr marL="1657350" lvl="3" indent="-285750" algn="l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Re</a:t>
            </a:r>
          </a:p>
          <a:p>
            <a:pPr lvl="3"/>
            <a:endParaRPr lang="en-IN" sz="2400" dirty="0" smtClean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 OF DATAFRAME</a:t>
            </a:r>
            <a:endParaRPr lang="en-US" dirty="0"/>
          </a:p>
        </p:txBody>
      </p:sp>
      <p:pic>
        <p:nvPicPr>
          <p:cNvPr id="6" name="Content Placeholder 5" descr="befor cleaning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7206"/>
            <a:ext cx="12191999" cy="5300794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CLEANING : </a:t>
            </a:r>
            <a:b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Identifying Null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Identifying Missing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Removing special characters.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Extracting required data from columns to create another columns using regular expressions.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Treating columns and converting required columns from object to </a:t>
            </a:r>
            <a:r>
              <a:rPr lang="en-US" dirty="0" err="1" smtClean="0"/>
              <a:t>int</a:t>
            </a:r>
            <a:r>
              <a:rPr lang="en-US" dirty="0" smtClean="0"/>
              <a:t> or float </a:t>
            </a:r>
            <a:r>
              <a:rPr lang="en-US" dirty="0" err="1" smtClean="0"/>
              <a:t>datatype</a:t>
            </a:r>
            <a:r>
              <a:rPr lang="en-US" dirty="0" smtClean="0"/>
              <a:t>. </a:t>
            </a:r>
            <a:endParaRPr lang="en-IN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60930-artificial-intellig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</TotalTime>
  <Words>296</Words>
  <Application>Microsoft Office PowerPoint</Application>
  <PresentationFormat>Custom</PresentationFormat>
  <Paragraphs>52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160930-artificial-intelligence-template-16x9</vt:lpstr>
      <vt:lpstr>Slide 1</vt:lpstr>
      <vt:lpstr>Market segment analysis of cars </vt:lpstr>
      <vt:lpstr>Slide 3</vt:lpstr>
      <vt:lpstr>WEB SCRAPPING AND EXPLORATORY  DATA  ANALYSIS ON </vt:lpstr>
      <vt:lpstr>https://www.zigwheels.com</vt:lpstr>
      <vt:lpstr>FEATURES:</vt:lpstr>
      <vt:lpstr>IMPORTING THE LIBRARIES </vt:lpstr>
      <vt:lpstr>CREATION OF DATAFRAME</vt:lpstr>
      <vt:lpstr>DATA CLEANING :  </vt:lpstr>
      <vt:lpstr>DATAFRAME AFTER CLEANING </vt:lpstr>
      <vt:lpstr>Summary statistics of Data Frame </vt:lpstr>
      <vt:lpstr> VISUALIZATION :  </vt:lpstr>
      <vt:lpstr>Number of models in each brands</vt:lpstr>
      <vt:lpstr>Market Percentage occupied by top ten brands cars </vt:lpstr>
      <vt:lpstr>Market percentage occupied by top 10 models</vt:lpstr>
      <vt:lpstr>observation  From this we can observe that maximum cars are in between 1000 to 2000 cc </vt:lpstr>
      <vt:lpstr> observation  From the above plot we can conclude that if the cc increases then price will increase they both are positive correlation </vt:lpstr>
      <vt:lpstr>Observation  From the above plot we can conclude that if the cc increases the boot space will decreases they both are negative correlation </vt:lpstr>
      <vt:lpstr>Observation  cars above 2000 cc have less manual gear cars  cars above 5000 cc have less auto gear cars  </vt:lpstr>
      <vt:lpstr> observation   From the observation we can say that automatic cars are costly than manual cars and other cars </vt:lpstr>
      <vt:lpstr> observation   From above plot we can conclude that Tata brand has more manual cars, automatic cars and bmw, volvo, mclaren, Maserati, lexus,lamborghini and ferrari has no manual cars 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WELCOME</cp:lastModifiedBy>
  <cp:revision>6</cp:revision>
  <dcterms:created xsi:type="dcterms:W3CDTF">2021-02-16T05:19:01Z</dcterms:created>
  <dcterms:modified xsi:type="dcterms:W3CDTF">2022-07-07T08:31:22Z</dcterms:modified>
</cp:coreProperties>
</file>